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112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7a4d3800093b154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slide" Target="slide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7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_1#75fb07b35?vaa=1&amp;vcp=1&amp;vop=1&amp;pid=6fe806f57&amp;color=36,64,97&amp;vtp=1&amp;bt=1&amp;bbb=1&amp;hb=1"/>
              <p:cNvSpPr/>
              <p:nvPr/>
            </p:nvSpPr>
            <p:spPr>
              <a:xfrm>
                <a:off x="539496" y="1354188"/>
                <a:ext cx="11109960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[河南许昌2025高二联考]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在长方体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，则下列向量中与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平行的向量是(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9_1#75fb07b35?vaa=1&amp;vcp=1&amp;vop=1&amp;pid=6fe806f5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4188"/>
                <a:ext cx="11109960" cy="810959"/>
              </a:xfrm>
              <a:prstGeom prst="rect">
                <a:avLst/>
              </a:prstGeom>
              <a:blipFill>
                <a:blip r:embed="rId3"/>
                <a:stretch>
                  <a:fillRect l="-1317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_1#75fb07b35.bracket?vaa=1&amp;vcp=1&amp;vop=1&amp;pid=6fe806f57&amp;color=36,64,97&amp;vpa=3&amp;vtp=1"/>
          <p:cNvSpPr/>
          <p:nvPr/>
        </p:nvSpPr>
        <p:spPr>
          <a:xfrm>
            <a:off x="2364550" y="188961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_2#75fb07b35.choices?vaa=1&amp;vcp=1&amp;vop=1&amp;pid=6fe806f57&amp;color=36,64,97&amp;vtp=1&amp;bbb=1"/>
              <p:cNvSpPr/>
              <p:nvPr/>
            </p:nvSpPr>
            <p:spPr>
              <a:xfrm>
                <a:off x="539496" y="2213024"/>
                <a:ext cx="11109960" cy="3959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60040" algn="l"/>
                    <a:tab pos="5681980" algn="l"/>
                    <a:tab pos="84785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_2#75fb07b35.choices?vaa=1&amp;vcp=1&amp;vop=1&amp;pid=6fe806f5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3024"/>
                <a:ext cx="11109960" cy="395986"/>
              </a:xfrm>
              <a:prstGeom prst="rect">
                <a:avLst/>
              </a:prstGeom>
              <a:blipFill>
                <a:blip r:embed="rId4"/>
                <a:stretch>
                  <a:fillRect l="-1317" b="-3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AS.10_1#75fb07b35?htil=1&amp;vaa=1&amp;vcp=1&amp;vop=1&amp;pid=6fe806f57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9809" y="2725405"/>
            <a:ext cx="2551176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0_2#75fb07b35?htil=1&amp;vaa=1&amp;vcp=1&amp;vop=1&amp;pid=6fe806f57&amp;color=36,64,97&amp;vtp=1&amp;bbb=1"/>
              <p:cNvSpPr/>
              <p:nvPr/>
            </p:nvSpPr>
            <p:spPr>
              <a:xfrm>
                <a:off x="539496" y="2652253"/>
                <a:ext cx="8421624" cy="29160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,根据长方体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以四边形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是平行四边形，所以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相交，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不平行.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相交，所以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不平行.故选B.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0_2#75fb07b35?htil=1&amp;vaa=1&amp;vcp=1&amp;vop=1&amp;pid=6fe806f5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2253"/>
                <a:ext cx="8421624" cy="2916047"/>
              </a:xfrm>
              <a:prstGeom prst="rect">
                <a:avLst/>
              </a:prstGeom>
              <a:blipFill>
                <a:blip r:embed="rId6"/>
                <a:stretch>
                  <a:fillRect l="-1738" b="-50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d45edfc8?vcp=1&amp;pid=240cf6ea6&amp;color=101,101,255&amp;vtp=1&amp;bt=1&amp;bbb=1"/>
          <p:cNvSpPr/>
          <p:nvPr/>
        </p:nvSpPr>
        <p:spPr>
          <a:xfrm>
            <a:off x="539496" y="828000"/>
            <a:ext cx="11109960" cy="4129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空间向量的线性运算</a:t>
            </a:r>
            <a:endParaRPr lang="en-US" altLang="zh-CN" sz="2200" dirty="0"/>
          </a:p>
        </p:txBody>
      </p:sp>
      <p:pic>
        <p:nvPicPr>
          <p:cNvPr id="3" name="QO_6_BD.13_1#53f579af4?htil=2&amp;vcp=1&amp;vop=1&amp;pid=3d45edfc8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484" y="1366869"/>
            <a:ext cx="2359152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13_2#53f579af4?htil=2&amp;vcp=1&amp;vop=1&amp;pid=3d45edfc8&amp;color=36,64,97&amp;vtp=1&amp;bbb=1&amp;hs=1"/>
              <p:cNvSpPr/>
              <p:nvPr/>
            </p:nvSpPr>
            <p:spPr>
              <a:xfrm>
                <a:off x="539496" y="1302861"/>
                <a:ext cx="8613648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如图所示，在三棱柱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的中点，化简下列各式：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13_2#53f579af4?htil=2&amp;vcp=1&amp;vop=1&amp;pid=3d45edfc8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2861"/>
                <a:ext cx="8613648" cy="332105"/>
              </a:xfrm>
              <a:prstGeom prst="rect">
                <a:avLst/>
              </a:prstGeom>
              <a:blipFill>
                <a:blip r:embed="rId4"/>
                <a:stretch>
                  <a:fillRect l="-1699" t="-7407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4_1#7900420d0?htil=2&amp;vcp=1&amp;vop=1&amp;pid=53f579af4&amp;color=36,64,97&amp;vtp=1&amp;bbb=1&amp;hs=1"/>
              <p:cNvSpPr/>
              <p:nvPr/>
            </p:nvSpPr>
            <p:spPr>
              <a:xfrm>
                <a:off x="539496" y="1639593"/>
                <a:ext cx="8613648" cy="372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4_1#7900420d0?htil=2&amp;vcp=1&amp;vop=1&amp;pid=53f579af4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9593"/>
                <a:ext cx="8613648" cy="372872"/>
              </a:xfrm>
              <a:prstGeom prst="rect">
                <a:avLst/>
              </a:prstGeom>
              <a:blipFill>
                <a:blip r:embed="rId5"/>
                <a:stretch>
                  <a:fillRect l="-1699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5_1#7900420d0?htil=2&amp;vcp=1&amp;vop=1&amp;pid=53f579af4&amp;color=36,64,97&amp;vtp=1&amp;bbb=1&amp;hs=1"/>
              <p:cNvSpPr/>
              <p:nvPr/>
            </p:nvSpPr>
            <p:spPr>
              <a:xfrm>
                <a:off x="539496" y="2058946"/>
                <a:ext cx="8613648" cy="372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15_1#7900420d0?htil=2&amp;vcp=1&amp;vop=1&amp;pid=53f579af4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8946"/>
                <a:ext cx="8613648" cy="372872"/>
              </a:xfrm>
              <a:prstGeom prst="rect">
                <a:avLst/>
              </a:prstGeom>
              <a:blipFill>
                <a:blip r:embed="rId6"/>
                <a:stretch>
                  <a:fillRect l="-1699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BD.16_1#112de83b0?vcp=1&amp;vop=1&amp;pid=53f579af4&amp;color=36,64,97&amp;vtp=1&amp;bbb=1&amp;hs=1"/>
              <p:cNvSpPr/>
              <p:nvPr/>
            </p:nvSpPr>
            <p:spPr>
              <a:xfrm>
                <a:off x="539496" y="3943753"/>
                <a:ext cx="11109960" cy="372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BD.16_1#112de83b0?vcp=1&amp;vop=1&amp;pid=53f579af4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43753"/>
                <a:ext cx="11109960" cy="372872"/>
              </a:xfrm>
              <a:prstGeom prst="rect">
                <a:avLst/>
              </a:prstGeom>
              <a:blipFill>
                <a:blip r:embed="rId7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17_1#112de83b0?vcp=1&amp;vop=1&amp;pid=53f579af4&amp;color=36,64,97&amp;vtp=1&amp;bbb=1"/>
              <p:cNvSpPr/>
              <p:nvPr/>
            </p:nvSpPr>
            <p:spPr>
              <a:xfrm>
                <a:off x="539496" y="4363106"/>
                <a:ext cx="11109960" cy="372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AN.17_1#112de83b0?vcp=1&amp;vop=1&amp;pid=53f579af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63106"/>
                <a:ext cx="11109960" cy="372872"/>
              </a:xfrm>
              <a:prstGeom prst="rect">
                <a:avLst/>
              </a:prstGeom>
              <a:blipFill>
                <a:blip r:embed="rId8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BD.18_1#f60c820b2?vcp=1&amp;vop=1&amp;pid=53f579af4&amp;color=36,64,97&amp;vtp=1&amp;bbb=1"/>
              <p:cNvSpPr/>
              <p:nvPr/>
            </p:nvSpPr>
            <p:spPr>
              <a:xfrm>
                <a:off x="539496" y="4736613"/>
                <a:ext cx="11109960" cy="4873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BD.18_1#f60c820b2?vcp=1&amp;vop=1&amp;pid=53f579af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36613"/>
                <a:ext cx="11109960" cy="487363"/>
              </a:xfrm>
              <a:prstGeom prst="rect">
                <a:avLst/>
              </a:prstGeom>
              <a:blipFill>
                <a:blip r:embed="rId9"/>
                <a:stretch>
                  <a:fillRect l="-1317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7_AN.19_1#f60c820b2?vcp=1&amp;vop=1&amp;pid=53f579af4&amp;color=36,64,97&amp;vtp=1&amp;bbb=1"/>
              <p:cNvSpPr/>
              <p:nvPr/>
            </p:nvSpPr>
            <p:spPr>
              <a:xfrm>
                <a:off x="539496" y="5224420"/>
                <a:ext cx="11109960" cy="10112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𝐵𝑀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7_AN.19_1#f60c820b2?vcp=1&amp;vop=1&amp;pid=53f579af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24420"/>
                <a:ext cx="11109960" cy="1011238"/>
              </a:xfrm>
              <a:prstGeom prst="rect">
                <a:avLst/>
              </a:prstGeom>
              <a:blipFill>
                <a:blip r:embed="rId10"/>
                <a:stretch>
                  <a:fillRect l="-1317" b="-84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20_1#8a9b86a3d?htil=3&amp;vaa=1&amp;vcp=1&amp;vop=1&amp;pid=3d45edfc8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2277" y="2097010"/>
            <a:ext cx="2359152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0_2#8a9b86a3d?htil=3&amp;vaa=1&amp;vcp=1&amp;vop=1&amp;pid=3d45edfc8&amp;color=36,64,97&amp;vtp=1&amp;bt=1&amp;bbb=1&amp;hb=1"/>
              <p:cNvSpPr/>
              <p:nvPr/>
            </p:nvSpPr>
            <p:spPr>
              <a:xfrm>
                <a:off x="539496" y="1959851"/>
                <a:ext cx="8613648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[江苏扬州2025高二检测]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如图，在空间四边形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𝑂𝐴𝐶𝐵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0_2#8a9b86a3d?htil=3&amp;vaa=1&amp;vcp=1&amp;vop=1&amp;pid=3d45edfc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59851"/>
                <a:ext cx="8613648" cy="871347"/>
              </a:xfrm>
              <a:prstGeom prst="rect">
                <a:avLst/>
              </a:prstGeom>
              <a:blipFill>
                <a:blip r:embed="rId4"/>
                <a:stretch>
                  <a:fillRect l="-1699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2_1#8a9b86a3d.bracket?vaa=1&amp;vcp=1&amp;vop=1&amp;pid=3d45edfc8&amp;color=36,64,97&amp;vpa=4&amp;vtp=1"/>
          <p:cNvSpPr/>
          <p:nvPr/>
        </p:nvSpPr>
        <p:spPr>
          <a:xfrm>
            <a:off x="7083997" y="255338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0_3#8a9b86a3d.choices?htil=3&amp;vaa=1&amp;vcp=1&amp;vop=1&amp;pid=3d45edfc8&amp;color=36,64,97&amp;vtp=1&amp;bbb=1"/>
              <p:cNvSpPr/>
              <p:nvPr/>
            </p:nvSpPr>
            <p:spPr>
              <a:xfrm>
                <a:off x="539496" y="2842246"/>
                <a:ext cx="861364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166112" algn="l"/>
                    <a:tab pos="4306824" algn="l"/>
                    <a:tab pos="6663436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0_3#8a9b86a3d.choices?htil=3&amp;vaa=1&amp;vcp=1&amp;vop=1&amp;pid=3d45edf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2246"/>
                <a:ext cx="8613648" cy="525971"/>
              </a:xfrm>
              <a:prstGeom prst="rect">
                <a:avLst/>
              </a:prstGeom>
              <a:blipFill>
                <a:blip r:embed="rId5"/>
                <a:stretch>
                  <a:fillRect l="-169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1_1#8a9b86a3d?htil=3&amp;vaa=1&amp;vcp=1&amp;vop=1&amp;pid=3d45edfc8&amp;color=36,64,97&amp;vtp=1&amp;bbb=1"/>
              <p:cNvSpPr/>
              <p:nvPr/>
            </p:nvSpPr>
            <p:spPr>
              <a:xfrm>
                <a:off x="539496" y="3378948"/>
                <a:ext cx="8613648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（图略），由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1_1#8a9b86a3d?htil=3&amp;vaa=1&amp;vcp=1&amp;vop=1&amp;pid=3d45edf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78948"/>
                <a:ext cx="8613648" cy="1694371"/>
              </a:xfrm>
              <a:prstGeom prst="rect">
                <a:avLst/>
              </a:prstGeom>
              <a:blipFill>
                <a:blip r:embed="rId6"/>
                <a:stretch>
                  <a:fillRect l="-1699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f3db2e5d?vcp=1&amp;pid=240cf6ea6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与空间向量有关的共线问题</a:t>
            </a:r>
            <a:endParaRPr lang="en-US" altLang="zh-CN" sz="2200" dirty="0"/>
          </a:p>
        </p:txBody>
      </p:sp>
      <p:pic>
        <p:nvPicPr>
          <p:cNvPr id="3" name="QO_6_BD.24_1#a17163775?htil=4&amp;vcp=1&amp;vop=1&amp;pid=9f3db2e5d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7478" y="1382340"/>
            <a:ext cx="2340864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24_2#a17163775?htil=4&amp;vcp=1&amp;vop=1&amp;pid=9f3db2e5d&amp;color=36,64,97&amp;vtp=1&amp;bbb=1&amp;hb=1"/>
              <p:cNvSpPr/>
              <p:nvPr/>
            </p:nvSpPr>
            <p:spPr>
              <a:xfrm>
                <a:off x="539496" y="1318332"/>
                <a:ext cx="8631936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如图所示,已知四边形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𝐴𝐵𝐸𝐹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都是平行四边形且不共面,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,试判断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是否共线.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BD.24_2#a17163775?htil=4&amp;vcp=1&amp;vop=1&amp;pid=9f3db2e5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8631936" cy="820547"/>
              </a:xfrm>
              <a:prstGeom prst="rect">
                <a:avLst/>
              </a:prstGeom>
              <a:blipFill>
                <a:blip r:embed="rId4"/>
                <a:stretch>
                  <a:fillRect l="-1695" r="-155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5_1#a17163775?htil=4&amp;vcp=1&amp;vop=1&amp;pid=9f3db2e5d&amp;color=36,64,97&amp;vtp=1&amp;bbb=1"/>
              <p:cNvSpPr/>
              <p:nvPr/>
            </p:nvSpPr>
            <p:spPr>
              <a:xfrm>
                <a:off x="539496" y="2191154"/>
                <a:ext cx="8631936" cy="25731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的中点,且四边形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都是平行四边形,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25_1#a17163775?htil=4&amp;vcp=1&amp;vop=1&amp;pid=9f3db2e5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91154"/>
                <a:ext cx="8631936" cy="2573147"/>
              </a:xfrm>
              <a:prstGeom prst="rect">
                <a:avLst/>
              </a:prstGeom>
              <a:blipFill>
                <a:blip r:embed="rId5"/>
                <a:stretch>
                  <a:fillRect l="-1695" b="-54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5_2#a17163775?vcp=1&amp;vop=1&amp;pid=9f3db2e5d&amp;color=36,64,97&amp;mp=1&amp;vtp=1&amp;bt=1&amp;bbb=1"/>
              <p:cNvSpPr/>
              <p:nvPr/>
            </p:nvSpPr>
            <p:spPr>
              <a:xfrm>
                <a:off x="539496" y="174791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方法二：如图，连接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是平行四边形，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的交点即为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25_2#a17163775?vcp=1&amp;vop=1&amp;pid=9f3db2e5d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791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25_3#a17163775?vcp=1&amp;vop=1&amp;pid=9f3db2e5d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7448" y="2235853"/>
            <a:ext cx="2734056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25_4#a17163775?vcp=1&amp;vop=1&amp;pid=9f3db2e5d&amp;color=36,64,97&amp;vtp=1&amp;bbb=1"/>
              <p:cNvSpPr/>
              <p:nvPr/>
            </p:nvSpPr>
            <p:spPr>
              <a:xfrm>
                <a:off x="539496" y="4915553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的中位线，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25_4#a17163775?vcp=1&amp;vop=1&amp;pid=9f3db2e5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15553"/>
                <a:ext cx="11109960" cy="401447"/>
              </a:xfrm>
              <a:prstGeom prst="rect">
                <a:avLst/>
              </a:prstGeom>
              <a:blipFill>
                <a:blip r:embed="rId5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6_1#95551e051?vaa=1&amp;vcp=1&amp;vop=1&amp;pid=9f3db2e5d&amp;color=36,64,97&amp;vtp=1&amp;bt=1&amp;bbb=1&amp;hb=1"/>
              <p:cNvSpPr/>
              <p:nvPr/>
            </p:nvSpPr>
            <p:spPr>
              <a:xfrm>
                <a:off x="539496" y="2307133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[四川成都2025高二月考]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是空间中不与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共线的点，点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26_1#95551e051?vaa=1&amp;vcp=1&amp;vop=1&amp;pid=9f3db2e5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7133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95551e051.bracket?vaa=1&amp;vcp=1&amp;vop=1&amp;pid=9f3db2e5d&amp;color=36,64,97&amp;vpa=5&amp;vtp=1"/>
          <p:cNvSpPr/>
          <p:nvPr/>
        </p:nvSpPr>
        <p:spPr>
          <a:xfrm>
            <a:off x="701421" y="296797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6_2#95551e051.choices?vaa=1&amp;vcp=1&amp;vop=1&amp;pid=9f3db2e5d&amp;color=36,64,97&amp;vtp=1&amp;bbb=1"/>
              <p:cNvSpPr/>
              <p:nvPr/>
            </p:nvSpPr>
            <p:spPr>
              <a:xfrm>
                <a:off x="539496" y="324432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90190" algn="l"/>
                    <a:tab pos="5542280" algn="l"/>
                    <a:tab pos="82943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6_2#95551e051.choices?vaa=1&amp;vcp=1&amp;vop=1&amp;pid=9f3db2e5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4328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7_1#95551e051?vaa=1&amp;vcp=1&amp;vop=1&amp;pid=9f3db2e5d&amp;color=36,64,97&amp;vtp=1&amp;bbb=1"/>
              <p:cNvSpPr/>
              <p:nvPr/>
            </p:nvSpPr>
            <p:spPr>
              <a:xfrm>
                <a:off x="539496" y="3781030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7_1#95551e051?vaa=1&amp;vcp=1&amp;vop=1&amp;pid=9f3db2e5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81030"/>
                <a:ext cx="11109960" cy="938340"/>
              </a:xfrm>
              <a:prstGeom prst="rect">
                <a:avLst/>
              </a:prstGeom>
              <a:blipFill>
                <a:blip r:embed="rId5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5cf554ef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5cf554ef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95cf554ef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空间向量及其运算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137e034c.fixed?vcp=1&amp;pid=95cf554ef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2137e034c.fixed?vcp=1&amp;pid=95cf554ef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6.1.1</a:t>
            </a:r>
            <a:endParaRPr lang="en-US" altLang="zh-CN" sz="5400" dirty="0"/>
          </a:p>
        </p:txBody>
      </p:sp>
      <p:sp>
        <p:nvSpPr>
          <p:cNvPr id="4" name="C_3_BD#2137e034c.fixed?vcp=1&amp;pid=95cf554ef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空间向量的线性运算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01618a0c?lid=6b3a59206&amp;cid=6b3a59206&amp;vtp=1&amp;bbb=1">
            <a:hlinkClick r:id="rId3" action="ppaction://hlinksldjump"/>
          </p:cNvPr>
          <p:cNvSpPr/>
          <p:nvPr/>
        </p:nvSpPr>
        <p:spPr>
          <a:xfrm>
            <a:off x="5148072" y="145389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空间向量的有关概念</a:t>
            </a:r>
            <a:endParaRPr lang="en-US" altLang="zh-CN" sz="1800" dirty="0"/>
          </a:p>
        </p:txBody>
      </p:sp>
      <p:sp>
        <p:nvSpPr>
          <p:cNvPr id="3" name="C_1#目录1:c01618a0c?lid=40fc9b68c&amp;cid=40fc9b68c&amp;vtp=1&amp;bbb=1">
            <a:hlinkClick r:id="rId3" action="ppaction://hlinksldjump"/>
          </p:cNvPr>
          <p:cNvSpPr/>
          <p:nvPr/>
        </p:nvSpPr>
        <p:spPr>
          <a:xfrm>
            <a:off x="5148072" y="185623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空间向量的线性运算</a:t>
            </a:r>
            <a:endParaRPr lang="en-US" altLang="zh-CN" sz="1800" dirty="0"/>
          </a:p>
        </p:txBody>
      </p:sp>
      <p:sp>
        <p:nvSpPr>
          <p:cNvPr id="4" name="C_1#目录1:c01618a0c?lid=4c5a70d00&amp;cid=4c5a70d00&amp;vtp=1&amp;bbb=1">
            <a:hlinkClick r:id="rId3" action="ppaction://hlinksldjump"/>
          </p:cNvPr>
          <p:cNvSpPr/>
          <p:nvPr/>
        </p:nvSpPr>
        <p:spPr>
          <a:xfrm>
            <a:off x="5148072" y="2246307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共线向量与共线向量定理</a:t>
            </a:r>
            <a:endParaRPr lang="en-US" altLang="zh-CN" sz="1800" dirty="0"/>
          </a:p>
        </p:txBody>
      </p:sp>
      <p:sp>
        <p:nvSpPr>
          <p:cNvPr id="5" name="C_1#目录1:c01618a0c?lid=825308ccd&amp;cid=825308ccd&amp;vtp=1&amp;bbb=1">
            <a:hlinkClick r:id="rId4" action="ppaction://hlinksldjump"/>
          </p:cNvPr>
          <p:cNvSpPr/>
          <p:nvPr/>
        </p:nvSpPr>
        <p:spPr>
          <a:xfrm>
            <a:off x="5139759" y="3199571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线性运算不熟练致错</a:t>
            </a:r>
            <a:endParaRPr lang="en-US" altLang="zh-CN" sz="1800" dirty="0"/>
          </a:p>
        </p:txBody>
      </p:sp>
      <p:sp>
        <p:nvSpPr>
          <p:cNvPr id="6" name="C_1#目录1:c01618a0c?lid=6fe806f57&amp;cid=6fe806f57&amp;vtp=1&amp;bbb=1">
            <a:hlinkClick r:id="rId5" action="ppaction://hlinksldjump"/>
          </p:cNvPr>
          <p:cNvSpPr/>
          <p:nvPr/>
        </p:nvSpPr>
        <p:spPr>
          <a:xfrm>
            <a:off x="5139759" y="436719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空间向量的有关概念</a:t>
            </a:r>
            <a:endParaRPr lang="en-US" altLang="zh-CN" sz="1800" dirty="0"/>
          </a:p>
        </p:txBody>
      </p:sp>
      <p:sp>
        <p:nvSpPr>
          <p:cNvPr id="7" name="C_1#目录1:c01618a0c?lid=3d45edfc8&amp;cid=3d45edfc8&amp;vtp=1&amp;bbb=1">
            <a:hlinkClick r:id="rId6" action="ppaction://hlinksldjump"/>
          </p:cNvPr>
          <p:cNvSpPr/>
          <p:nvPr/>
        </p:nvSpPr>
        <p:spPr>
          <a:xfrm>
            <a:off x="5139759" y="472381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空间向量的线性运算</a:t>
            </a:r>
            <a:endParaRPr lang="en-US" altLang="zh-CN" sz="1800" dirty="0"/>
          </a:p>
        </p:txBody>
      </p:sp>
      <p:sp>
        <p:nvSpPr>
          <p:cNvPr id="8" name="C_1#目录1:c01618a0c?lid=9f3db2e5d&amp;cid=9f3db2e5d&amp;vtp=1&amp;bbb=1">
            <a:hlinkClick r:id="rId7" action="ppaction://hlinksldjump"/>
          </p:cNvPr>
          <p:cNvSpPr/>
          <p:nvPr/>
        </p:nvSpPr>
        <p:spPr>
          <a:xfrm>
            <a:off x="5148072" y="511835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与空间向量有关的共线问题</a:t>
            </a:r>
            <a:endParaRPr lang="en-US" altLang="zh-CN" sz="1800" dirty="0"/>
          </a:p>
        </p:txBody>
      </p:sp>
      <p:pic>
        <p:nvPicPr>
          <p:cNvPr id="9" name="O_0#目录1:c01618a0c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10" name="O_0#目录1:c01618a0c.fixed?vcp=1&amp;color=36,64,97&amp;tib=255,255,255&amp;vtp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2504" y="2516262"/>
            <a:ext cx="731520" cy="768096"/>
          </a:xfrm>
          <a:prstGeom prst="rect">
            <a:avLst/>
          </a:prstGeom>
        </p:spPr>
      </p:pic>
      <p:pic>
        <p:nvPicPr>
          <p:cNvPr id="11" name="O_0#目录1:c01618a0c.fixed?vcp=1&amp;color=36,64,97&amp;tib=255,255,255&amp;vtp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9080" y="3680460"/>
            <a:ext cx="731520" cy="768096"/>
          </a:xfrm>
          <a:prstGeom prst="rect">
            <a:avLst/>
          </a:prstGeom>
        </p:spPr>
      </p:pic>
      <p:sp>
        <p:nvSpPr>
          <p:cNvPr id="12" name="O_0#目录1:c01618a0c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3" name="O_0#目录1:c01618a0c.fixed?vcp=1&amp;color=255,255,255&amp;vtp=1&amp;bbb=1"/>
          <p:cNvSpPr/>
          <p:nvPr/>
        </p:nvSpPr>
        <p:spPr>
          <a:xfrm>
            <a:off x="4032504" y="2491323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4" name="O_0#目录1:c01618a0c.fixed?vcp=1&amp;color=255,255,255&amp;vtp=1&amp;bbb=1"/>
          <p:cNvSpPr/>
          <p:nvPr/>
        </p:nvSpPr>
        <p:spPr>
          <a:xfrm>
            <a:off x="4069080" y="3704567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5" name="O_0#目录1:c01618a0c.fixed?lid=c01618a0c&amp;vcp=1&amp;color=0,55,96&amp;vtp=1&amp;bbb=1">
            <a:hlinkClick r:id="rId3" action="ppaction://hlinksldjump"/>
          </p:cNvPr>
          <p:cNvSpPr/>
          <p:nvPr/>
        </p:nvSpPr>
        <p:spPr>
          <a:xfrm>
            <a:off x="4965192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6" name="O_0#目录1:c01618a0c.fixed?lid=a20cfe6be&amp;vcp=1&amp;color=0,55,96&amp;vtp=1&amp;bbb=1">
            <a:hlinkClick r:id="rId4" action="ppaction://hlinksldjump"/>
          </p:cNvPr>
          <p:cNvSpPr/>
          <p:nvPr/>
        </p:nvSpPr>
        <p:spPr>
          <a:xfrm>
            <a:off x="4965192" y="2691453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17" name="O_0#目录1:c01618a0c.fixed?lid=240cf6ea6&amp;vcp=1&amp;color=0,55,96&amp;vtp=1&amp;bbb=1">
            <a:hlinkClick r:id="rId5" action="ppaction://hlinksldjump"/>
          </p:cNvPr>
          <p:cNvSpPr/>
          <p:nvPr/>
        </p:nvSpPr>
        <p:spPr>
          <a:xfrm>
            <a:off x="4965192" y="3850147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01618a0c?vcp=1&amp;pid=2137e034c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c01618a0c?vcp=1&amp;pid=2137e034c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6b3a59206?vcp=1&amp;pid=c01618a0c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空间向量的有关概念</a:t>
            </a:r>
            <a:endParaRPr lang="en-US" altLang="zh-CN" sz="2200" dirty="0"/>
          </a:p>
        </p:txBody>
      </p:sp>
      <p:sp>
        <p:nvSpPr>
          <p:cNvPr id="5" name="C_5_BD#40fc9b68c?vcp=1&amp;pid=c01618a0c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空间向量的线性运算</a:t>
            </a:r>
            <a:endParaRPr lang="en-US" altLang="zh-CN" sz="2200" dirty="0"/>
          </a:p>
        </p:txBody>
      </p:sp>
      <p:sp>
        <p:nvSpPr>
          <p:cNvPr id="6" name="C_5_BD#4c5a70d00?vcp=1&amp;pid=c01618a0c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共线向量与共线向量定理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20cfe6be?vcp=1&amp;pid=2137e034c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a20cfe6be?vcp=1&amp;pid=2137e034c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825308ccd?vcp=1&amp;pid=a20cfe6be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线性运算不熟练致错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_1#9dff25476?vaa=1&amp;vcp=1&amp;vop=1&amp;pid=825308ccd&amp;color=36,64,97&amp;vtp=1&amp;bbb=1"/>
              <p:cNvSpPr/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[安徽马鞍山2025高二月考]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已知空间中三个不同的点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则下列等式成立的是(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1_1#9dff25476?vaa=1&amp;vcp=1&amp;vop=1&amp;pid=825308cc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_1#9dff25476.bracket?vaa=1&amp;vcp=1&amp;vop=1&amp;pid=825308ccd&amp;color=36,64,97&amp;vpa=1&amp;vtp=1"/>
          <p:cNvSpPr/>
          <p:nvPr/>
        </p:nvSpPr>
        <p:spPr>
          <a:xfrm>
            <a:off x="9725724" y="205621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_2#9dff25476.choices?vaa=1&amp;vcp=1&amp;vop=1&amp;pid=825308ccd&amp;color=36,64,97&amp;vtp=1&amp;bbb=1"/>
              <p:cNvSpPr/>
              <p:nvPr/>
            </p:nvSpPr>
            <p:spPr>
              <a:xfrm>
                <a:off x="539496" y="2335871"/>
                <a:ext cx="11109960" cy="3959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_2#9dff25476.choices?vaa=1&amp;vcp=1&amp;vop=1&amp;pid=825308cc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5871"/>
                <a:ext cx="11109960" cy="395986"/>
              </a:xfrm>
              <a:prstGeom prst="rect">
                <a:avLst/>
              </a:prstGeom>
              <a:blipFill>
                <a:blip r:embed="rId5"/>
                <a:stretch>
                  <a:fillRect l="-1317" b="-3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_1#9dff25476?vaa=1&amp;vcp=1&amp;vop=1&amp;pid=825308ccd&amp;color=36,64,97&amp;vtp=1&amp;bbb=1&amp;hb=1"/>
              <p:cNvSpPr/>
              <p:nvPr/>
            </p:nvSpPr>
            <p:spPr>
              <a:xfrm>
                <a:off x="539496" y="2737000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对于A: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，故A错误；对于B: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，故B错误；对于C: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D: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_1#9dff25476?vaa=1&amp;vcp=1&amp;vop=1&amp;pid=825308cc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7000"/>
                <a:ext cx="11109960" cy="871347"/>
              </a:xfrm>
              <a:prstGeom prst="rect">
                <a:avLst/>
              </a:prstGeom>
              <a:blipFill>
                <a:blip r:embed="rId6"/>
                <a:stretch>
                  <a:fillRect l="-1317" r="-2525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8683c9bc?vcp=1&amp;pid=825308ccd&amp;color=36,64,97&amp;vtp=1&amp;bt=1&amp;bbb=1"/>
          <p:cNvSpPr/>
          <p:nvPr/>
        </p:nvSpPr>
        <p:spPr>
          <a:xfrm>
            <a:off x="539496" y="335475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 spc="-10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空间向量线性运算的结果仍是向量</a:t>
            </a:r>
            <a:r>
              <a:rPr lang="en-US" altLang="zh-CN" sz="1800" b="0" i="0" spc="-10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，要熟练掌握空间向量线性运算（加法、减法、数乘）的规则.</a:t>
            </a:r>
            <a:endParaRPr lang="en-US" altLang="zh-CN" sz="1800" spc="-100" dirty="0"/>
          </a:p>
        </p:txBody>
      </p:sp>
      <p:pic>
        <p:nvPicPr>
          <p:cNvPr id="3" name="P_6_BD#a8683c9bc?vcp=1&amp;pid=825308ccd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28" y="3371773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40cf6ea6?vcp=1&amp;pid=2137e034c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240cf6ea6?vcp=1&amp;pid=2137e034c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6fe806f57?vcp=1&amp;pid=240cf6ea6&amp;color=101,101,255&amp;vtp=1&amp;bbb=1"/>
          <p:cNvSpPr/>
          <p:nvPr/>
        </p:nvSpPr>
        <p:spPr>
          <a:xfrm>
            <a:off x="539496" y="1481796"/>
            <a:ext cx="11109960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空间向量的有关概念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5_1#c05808844?vaa=1&amp;vcp=1&amp;vop=1&amp;pid=6fe806f57&amp;color=36,64,97&amp;vtp=1&amp;bbb=1"/>
              <p:cNvSpPr/>
              <p:nvPr/>
            </p:nvSpPr>
            <p:spPr>
              <a:xfrm>
                <a:off x="539496" y="1893368"/>
                <a:ext cx="11109960" cy="19762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下列关于空间向量的说法中，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正确的个数为(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若非零向量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平行,则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所在的直线平行；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都是单位向量，且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若非零向量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⑤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5_1#c05808844?vaa=1&amp;vcp=1&amp;vop=1&amp;pid=6fe806f5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3368"/>
                <a:ext cx="11109960" cy="1976247"/>
              </a:xfrm>
              <a:prstGeom prst="rect">
                <a:avLst/>
              </a:prstGeom>
              <a:blipFill>
                <a:blip r:embed="rId4"/>
                <a:stretch>
                  <a:fillRect l="-1317" t="-2469" b="-70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7_1#c05808844.bracket?vaa=1&amp;vcp=1&amp;vop=1&amp;pid=6fe806f57&amp;color=36,64,97&amp;vpa=2&amp;vtp=1"/>
          <p:cNvSpPr/>
          <p:nvPr/>
        </p:nvSpPr>
        <p:spPr>
          <a:xfrm>
            <a:off x="5503609" y="192832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6_BD.5_2#c05808844.choices?vaa=1&amp;vcp=1&amp;vop=1&amp;pid=6fe806f57&amp;color=36,64,97&amp;vtp=1&amp;bbb=1"/>
          <p:cNvSpPr/>
          <p:nvPr/>
        </p:nvSpPr>
        <p:spPr>
          <a:xfrm>
            <a:off x="539496" y="3865472"/>
            <a:ext cx="11109960" cy="2940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5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6_1#c05808844?vaa=1&amp;vcp=1&amp;vop=1&amp;pid=6fe806f57&amp;color=36,64,97&amp;vtp=1&amp;bbb=1"/>
              <p:cNvSpPr/>
              <p:nvPr/>
            </p:nvSpPr>
            <p:spPr>
              <a:xfrm>
                <a:off x="539496" y="4163541"/>
                <a:ext cx="11109960" cy="16177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对于①，若非零向量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所在的直线平行或重合，故①错误；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，只能说明向量的模相等，但方向不一定相同，所以不能得到两向量相等，故②错误；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的方向相同或相反，故③错误;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④,若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,故④正确；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⑤，空间中两个向量相等，只需方向相同和模相等，与起点位置无关，故⑤错误.只有④正确.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6_1#c05808844?vaa=1&amp;vcp=1&amp;vop=1&amp;pid=6fe806f5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63541"/>
                <a:ext cx="11109960" cy="1617790"/>
              </a:xfrm>
              <a:prstGeom prst="rect">
                <a:avLst/>
              </a:prstGeom>
              <a:blipFill>
                <a:blip r:embed="rId5"/>
                <a:stretch>
                  <a:fillRect l="-1317" t="-301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466</Words>
  <Application>Microsoft Office PowerPoint</Application>
  <PresentationFormat>宽屏</PresentationFormat>
  <Paragraphs>104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4</cp:revision>
  <dcterms:created xsi:type="dcterms:W3CDTF">2025-10-21T06:43:05Z</dcterms:created>
  <dcterms:modified xsi:type="dcterms:W3CDTF">2025-10-21T07:23:46Z</dcterms:modified>
  <cp:category/>
  <cp:contentStatus/>
</cp:coreProperties>
</file>